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60" r:id="rId1"/>
  </p:sldMasterIdLst>
  <p:sldIdLst>
    <p:sldId id="256" r:id="rId2"/>
    <p:sldId id="276" r:id="rId3"/>
    <p:sldId id="257" r:id="rId4"/>
    <p:sldId id="258" r:id="rId5"/>
    <p:sldId id="264" r:id="rId6"/>
    <p:sldId id="265" r:id="rId7"/>
    <p:sldId id="259" r:id="rId8"/>
    <p:sldId id="260" r:id="rId9"/>
    <p:sldId id="268" r:id="rId10"/>
    <p:sldId id="269" r:id="rId11"/>
    <p:sldId id="261" r:id="rId12"/>
    <p:sldId id="262" r:id="rId13"/>
    <p:sldId id="263" r:id="rId14"/>
    <p:sldId id="266" r:id="rId15"/>
    <p:sldId id="267" r:id="rId16"/>
    <p:sldId id="270" r:id="rId17"/>
    <p:sldId id="282" r:id="rId18"/>
    <p:sldId id="271" r:id="rId19"/>
    <p:sldId id="274" r:id="rId20"/>
    <p:sldId id="272" r:id="rId21"/>
    <p:sldId id="278" r:id="rId22"/>
    <p:sldId id="279" r:id="rId23"/>
    <p:sldId id="280" r:id="rId24"/>
    <p:sldId id="281" r:id="rId25"/>
    <p:sldId id="273" r:id="rId26"/>
    <p:sldId id="283" r:id="rId27"/>
    <p:sldId id="284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05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DA21C52-2BEF-41E9-9015-55E44CFF666D}" type="datetimeFigureOut">
              <a:rPr lang="en-US" smtClean="0"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73AA76-2350-47BB-96EE-E6D2A856D90C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Jill Newton</a:t>
            </a:r>
          </a:p>
          <a:p>
            <a:r>
              <a:rPr lang="en-US" sz="2400" dirty="0" smtClean="0"/>
              <a:t>Purdue University</a:t>
            </a:r>
            <a:endParaRPr lang="en-US" sz="24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0"/>
            <a:ext cx="8382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Preparing to Teach Algebra (PTA)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521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Great variation exists across mathematics teacher education in the US (less variation in other countries); less mathematics than “A+” countries, also more general pedagogy than math pedagogy.</a:t>
            </a:r>
          </a:p>
          <a:p>
            <a:pPr lvl="1"/>
            <a:r>
              <a:rPr lang="en-US" dirty="0" smtClean="0"/>
              <a:t>(Schmidt</a:t>
            </a:r>
            <a:r>
              <a:rPr lang="en-US" dirty="0"/>
              <a:t>, </a:t>
            </a:r>
            <a:r>
              <a:rPr lang="en-US" dirty="0" smtClean="0"/>
              <a:t>Cogan, &amp; </a:t>
            </a:r>
            <a:r>
              <a:rPr lang="en-US" dirty="0" err="1" smtClean="0"/>
              <a:t>Houang</a:t>
            </a:r>
            <a:r>
              <a:rPr lang="en-US" dirty="0" smtClean="0"/>
              <a:t>, 2011)</a:t>
            </a:r>
          </a:p>
          <a:p>
            <a:r>
              <a:rPr lang="en-US" dirty="0" smtClean="0"/>
              <a:t>More students taking algebra earlier; underprepared students admitted to algebra do not fare well (without additional supports); different versions of algebra are being created.</a:t>
            </a:r>
          </a:p>
          <a:p>
            <a:pPr lvl="1"/>
            <a:r>
              <a:rPr lang="en-US" dirty="0" smtClean="0"/>
              <a:t>(Stein, Kaufman, Sherman, &amp; </a:t>
            </a:r>
            <a:r>
              <a:rPr lang="en-US" dirty="0" err="1" smtClean="0"/>
              <a:t>Hillen</a:t>
            </a:r>
            <a:r>
              <a:rPr lang="en-US" dirty="0" smtClean="0"/>
              <a:t>, 2011)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493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Research 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i="1" dirty="0"/>
              <a:t>What opportunities do secondary mathematics teacher preparation programs provide to learn </a:t>
            </a:r>
            <a:r>
              <a:rPr lang="en-US" i="1" dirty="0" smtClean="0"/>
              <a:t>about: </a:t>
            </a:r>
          </a:p>
          <a:p>
            <a:r>
              <a:rPr lang="en-US" i="1" dirty="0" smtClean="0"/>
              <a:t>Algebra</a:t>
            </a:r>
          </a:p>
          <a:p>
            <a:r>
              <a:rPr lang="en-US" i="1" dirty="0"/>
              <a:t>A</a:t>
            </a:r>
            <a:r>
              <a:rPr lang="en-US" i="1" dirty="0" smtClean="0"/>
              <a:t>lgebra teaching</a:t>
            </a:r>
          </a:p>
          <a:p>
            <a:r>
              <a:rPr lang="en-US" i="1" dirty="0"/>
              <a:t>I</a:t>
            </a:r>
            <a:r>
              <a:rPr lang="en-US" i="1" dirty="0" smtClean="0"/>
              <a:t>ssues </a:t>
            </a:r>
            <a:r>
              <a:rPr lang="en-US" i="1" dirty="0"/>
              <a:t>in achieving equity in algebra </a:t>
            </a:r>
            <a:r>
              <a:rPr lang="en-US" i="1" dirty="0" smtClean="0"/>
              <a:t>learning </a:t>
            </a:r>
            <a:endParaRPr lang="en-US" dirty="0"/>
          </a:p>
          <a:p>
            <a:r>
              <a:rPr lang="en-US" i="1" dirty="0"/>
              <a:t>T</a:t>
            </a:r>
            <a:r>
              <a:rPr lang="en-US" i="1" dirty="0" smtClean="0"/>
              <a:t>he </a:t>
            </a:r>
            <a:r>
              <a:rPr lang="en-US" i="1" dirty="0"/>
              <a:t>algebra, functions, and modeling standards and mathematical practices described in the Common Core State Standards for Mathematics (CCSSM)?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502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</a:t>
            </a:r>
            <a:r>
              <a:rPr lang="en-US" dirty="0" smtClean="0"/>
              <a:t>ational </a:t>
            </a:r>
            <a:r>
              <a:rPr lang="en-US" dirty="0"/>
              <a:t>survey of a stratified random sample of at least 200 secondary teacher preparation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 smtClean="0"/>
              <a:t>Carnegie classification for stratification, oversampled 2x</a:t>
            </a:r>
            <a:endParaRPr lang="en-US" dirty="0"/>
          </a:p>
          <a:p>
            <a:r>
              <a:rPr lang="en-US" dirty="0" smtClean="0"/>
              <a:t>Case </a:t>
            </a:r>
            <a:r>
              <a:rPr lang="en-US" dirty="0"/>
              <a:t>studies of learning opportunities in </a:t>
            </a:r>
            <a:r>
              <a:rPr lang="en-US" dirty="0" smtClean="0"/>
              <a:t>four </a:t>
            </a:r>
            <a:r>
              <a:rPr lang="en-US" dirty="0"/>
              <a:t>purposefully chosen secondary teacher preparation </a:t>
            </a:r>
            <a:r>
              <a:rPr lang="en-US" dirty="0" smtClean="0"/>
              <a:t>programs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octoral-granting </a:t>
            </a:r>
            <a:r>
              <a:rPr lang="en-US" dirty="0"/>
              <a:t>university with very high research </a:t>
            </a:r>
            <a:r>
              <a:rPr lang="en-US" dirty="0" smtClean="0"/>
              <a:t>activity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arge </a:t>
            </a:r>
            <a:r>
              <a:rPr lang="en-US" dirty="0"/>
              <a:t>master’s level universities </a:t>
            </a:r>
            <a:r>
              <a:rPr lang="en-US" dirty="0" smtClean="0"/>
              <a:t>(rural/suburban, urban)</a:t>
            </a:r>
          </a:p>
          <a:p>
            <a:r>
              <a:rPr lang="en-US" dirty="0" smtClean="0"/>
              <a:t>Focus </a:t>
            </a:r>
            <a:r>
              <a:rPr lang="en-US" dirty="0"/>
              <a:t>groups with </a:t>
            </a:r>
            <a:r>
              <a:rPr lang="en-US" dirty="0" smtClean="0"/>
              <a:t>student </a:t>
            </a:r>
            <a:r>
              <a:rPr lang="en-US" dirty="0"/>
              <a:t>teachers at each of the </a:t>
            </a:r>
            <a:r>
              <a:rPr lang="en-US" dirty="0" smtClean="0"/>
              <a:t>case </a:t>
            </a:r>
            <a:r>
              <a:rPr lang="en-US" dirty="0"/>
              <a:t>study </a:t>
            </a:r>
            <a:r>
              <a:rPr lang="en-US" dirty="0" smtClean="0"/>
              <a:t>programs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46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Year 1</a:t>
            </a:r>
          </a:p>
          <a:p>
            <a:pPr lvl="1"/>
            <a:r>
              <a:rPr lang="en-US" dirty="0" smtClean="0"/>
              <a:t>Develop, pilot, and revise instruments</a:t>
            </a:r>
          </a:p>
          <a:p>
            <a:pPr lvl="2"/>
            <a:r>
              <a:rPr lang="en-US" dirty="0" smtClean="0"/>
              <a:t>Survey</a:t>
            </a:r>
          </a:p>
          <a:p>
            <a:pPr lvl="2"/>
            <a:r>
              <a:rPr lang="en-US" dirty="0" smtClean="0"/>
              <a:t>Frameworks</a:t>
            </a:r>
          </a:p>
          <a:p>
            <a:pPr lvl="2"/>
            <a:r>
              <a:rPr lang="en-US" dirty="0" smtClean="0"/>
              <a:t>Interview protocols (Instructor, Focus group)</a:t>
            </a:r>
          </a:p>
          <a:p>
            <a:pPr lvl="1"/>
            <a:r>
              <a:rPr lang="en-US" dirty="0" smtClean="0"/>
              <a:t>Select sample</a:t>
            </a:r>
          </a:p>
          <a:p>
            <a:pPr lvl="2"/>
            <a:r>
              <a:rPr lang="en-US" dirty="0" smtClean="0"/>
              <a:t>Locate contact people at institutions in survey sample</a:t>
            </a:r>
          </a:p>
          <a:p>
            <a:pPr lvl="1"/>
            <a:r>
              <a:rPr lang="en-US" dirty="0" smtClean="0"/>
              <a:t>Collect and analyze pilot case study data</a:t>
            </a:r>
          </a:p>
          <a:p>
            <a:pPr lvl="2"/>
            <a:r>
              <a:rPr lang="en-US" dirty="0" smtClean="0"/>
              <a:t>Three institutions</a:t>
            </a:r>
          </a:p>
          <a:p>
            <a:pPr lvl="3"/>
            <a:r>
              <a:rPr lang="en-US" dirty="0" smtClean="0"/>
              <a:t>Survey think-aloud</a:t>
            </a:r>
          </a:p>
          <a:p>
            <a:pPr lvl="3"/>
            <a:r>
              <a:rPr lang="en-US" dirty="0" smtClean="0"/>
              <a:t>Five instructor interviews &amp; one focus group interview</a:t>
            </a:r>
          </a:p>
        </p:txBody>
      </p:sp>
    </p:spTree>
    <p:extLst>
      <p:ext uri="{BB962C8B-B14F-4D97-AF65-F5344CB8AC3E}">
        <p14:creationId xmlns:p14="http://schemas.microsoft.com/office/powerpoint/2010/main" val="121621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Year 2</a:t>
            </a:r>
          </a:p>
          <a:p>
            <a:pPr lvl="1"/>
            <a:r>
              <a:rPr lang="en-US" dirty="0" smtClean="0"/>
              <a:t>Administer revised survey</a:t>
            </a:r>
          </a:p>
          <a:p>
            <a:pPr lvl="2"/>
            <a:r>
              <a:rPr lang="en-US" dirty="0" smtClean="0"/>
              <a:t>Analyze, Summarize,  &amp; Disseminate</a:t>
            </a:r>
          </a:p>
          <a:p>
            <a:pPr lvl="1"/>
            <a:r>
              <a:rPr lang="en-US" dirty="0" smtClean="0"/>
              <a:t>Identify courses at three case study institutions</a:t>
            </a:r>
          </a:p>
          <a:p>
            <a:pPr lvl="2"/>
            <a:r>
              <a:rPr lang="en-US" dirty="0" smtClean="0"/>
              <a:t>Collect course materials (with site coordinator)</a:t>
            </a:r>
          </a:p>
          <a:p>
            <a:pPr lvl="2"/>
            <a:r>
              <a:rPr lang="en-US" dirty="0" smtClean="0"/>
              <a:t>Interview instructors</a:t>
            </a:r>
          </a:p>
          <a:p>
            <a:pPr lvl="2"/>
            <a:r>
              <a:rPr lang="en-US" dirty="0" smtClean="0"/>
              <a:t>Conduct focus groups</a:t>
            </a:r>
          </a:p>
          <a:p>
            <a:pPr lvl="2"/>
            <a:r>
              <a:rPr lang="en-US" dirty="0" smtClean="0"/>
              <a:t>Administer survey</a:t>
            </a:r>
          </a:p>
          <a:p>
            <a:pPr lvl="2"/>
            <a:r>
              <a:rPr lang="en-US" dirty="0" smtClean="0"/>
              <a:t>Transcribe, Analyze, Summarize, &amp; Disseminate</a:t>
            </a:r>
          </a:p>
          <a:p>
            <a:pPr lvl="1"/>
            <a:r>
              <a:rPr lang="en-US" dirty="0" smtClean="0"/>
              <a:t>Identify fourth case study institution</a:t>
            </a:r>
          </a:p>
          <a:p>
            <a:pPr lvl="2"/>
            <a:r>
              <a:rPr lang="en-US" dirty="0"/>
              <a:t>Collect course materials (with site coordinator)</a:t>
            </a:r>
          </a:p>
          <a:p>
            <a:pPr lvl="1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67359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Year 3</a:t>
            </a:r>
          </a:p>
          <a:p>
            <a:pPr lvl="1"/>
            <a:r>
              <a:rPr lang="en-US" dirty="0"/>
              <a:t>Identify courses at </a:t>
            </a:r>
            <a:r>
              <a:rPr lang="en-US" dirty="0" smtClean="0"/>
              <a:t>fourth </a:t>
            </a:r>
            <a:r>
              <a:rPr lang="en-US" dirty="0"/>
              <a:t>case study </a:t>
            </a:r>
            <a:r>
              <a:rPr lang="en-US" dirty="0" smtClean="0"/>
              <a:t>institution</a:t>
            </a:r>
            <a:endParaRPr lang="en-US" dirty="0"/>
          </a:p>
          <a:p>
            <a:pPr lvl="2"/>
            <a:r>
              <a:rPr lang="en-US" dirty="0"/>
              <a:t>Collect course materials (with site coordinator)</a:t>
            </a:r>
          </a:p>
          <a:p>
            <a:pPr lvl="2"/>
            <a:r>
              <a:rPr lang="en-US" dirty="0"/>
              <a:t>Interview instructors</a:t>
            </a:r>
          </a:p>
          <a:p>
            <a:pPr lvl="2"/>
            <a:r>
              <a:rPr lang="en-US" dirty="0"/>
              <a:t>Conduct focus groups</a:t>
            </a:r>
          </a:p>
          <a:p>
            <a:pPr lvl="2"/>
            <a:r>
              <a:rPr lang="en-US" dirty="0"/>
              <a:t>Administer survey</a:t>
            </a:r>
          </a:p>
          <a:p>
            <a:pPr lvl="2"/>
            <a:r>
              <a:rPr lang="en-US" dirty="0"/>
              <a:t>Transcribe, Analyze, Summarize, &amp; </a:t>
            </a:r>
            <a:r>
              <a:rPr lang="en-US" dirty="0" smtClean="0"/>
              <a:t>Disseminate</a:t>
            </a:r>
          </a:p>
          <a:p>
            <a:pPr lvl="1"/>
            <a:r>
              <a:rPr lang="en-US" dirty="0" smtClean="0"/>
              <a:t>Survey</a:t>
            </a:r>
          </a:p>
          <a:p>
            <a:pPr lvl="2"/>
            <a:r>
              <a:rPr lang="en-US" dirty="0"/>
              <a:t>Continue analysis, summarizing, &amp; dissemination</a:t>
            </a:r>
          </a:p>
          <a:p>
            <a:pPr lvl="1"/>
            <a:r>
              <a:rPr lang="en-US" dirty="0" smtClean="0"/>
              <a:t>Three case study sites</a:t>
            </a:r>
          </a:p>
          <a:p>
            <a:pPr lvl="2"/>
            <a:r>
              <a:rPr lang="en-US" dirty="0"/>
              <a:t>Continue analysis, summarizing, &amp; dissemination</a:t>
            </a:r>
          </a:p>
          <a:p>
            <a:pPr marL="594360" lvl="2" indent="0">
              <a:buNone/>
            </a:pPr>
            <a:endParaRPr lang="en-US" dirty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28855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 so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Framework development</a:t>
            </a:r>
          </a:p>
          <a:p>
            <a:pPr lvl="1"/>
            <a:r>
              <a:rPr lang="en-US" dirty="0" smtClean="0"/>
              <a:t>Stay focused on Algebra</a:t>
            </a:r>
          </a:p>
          <a:p>
            <a:pPr lvl="1"/>
            <a:r>
              <a:rPr lang="en-US" dirty="0" smtClean="0"/>
              <a:t>Select a set of big ideas in Algebra</a:t>
            </a:r>
          </a:p>
          <a:p>
            <a:pPr lvl="2"/>
            <a:r>
              <a:rPr lang="en-US" dirty="0" smtClean="0"/>
              <a:t>Nature of Algebra (</a:t>
            </a:r>
            <a:r>
              <a:rPr lang="en-US" dirty="0"/>
              <a:t>CBMS, 2001; </a:t>
            </a:r>
            <a:r>
              <a:rPr lang="nl-NL" dirty="0" smtClean="0"/>
              <a:t>InTASC</a:t>
            </a:r>
            <a:r>
              <a:rPr lang="nl-NL" dirty="0"/>
              <a:t>, </a:t>
            </a:r>
            <a:r>
              <a:rPr lang="nl-NL" dirty="0" smtClean="0"/>
              <a:t>1995</a:t>
            </a:r>
            <a:r>
              <a:rPr lang="nl-NL" dirty="0"/>
              <a:t>)</a:t>
            </a:r>
            <a:endParaRPr lang="en-US" dirty="0" smtClean="0"/>
          </a:p>
          <a:p>
            <a:pPr lvl="2"/>
            <a:r>
              <a:rPr lang="en-US" dirty="0"/>
              <a:t>Reasoning &amp; </a:t>
            </a:r>
            <a:r>
              <a:rPr lang="en-US" dirty="0" smtClean="0"/>
              <a:t>Proof (</a:t>
            </a:r>
            <a:r>
              <a:rPr lang="nl-NL" dirty="0"/>
              <a:t>InTASC, 1995; </a:t>
            </a:r>
            <a:r>
              <a:rPr lang="en-US" dirty="0" smtClean="0"/>
              <a:t>NCTM, 2009; TNE)</a:t>
            </a:r>
          </a:p>
          <a:p>
            <a:pPr lvl="2"/>
            <a:r>
              <a:rPr lang="en-US" dirty="0" smtClean="0"/>
              <a:t>Contexts &amp; Modeling (</a:t>
            </a:r>
            <a:r>
              <a:rPr lang="en-US" i="1" dirty="0" smtClean="0"/>
              <a:t>CCSSM</a:t>
            </a:r>
            <a:r>
              <a:rPr lang="en-US" dirty="0" smtClean="0"/>
              <a:t>, 2010; NCATE, 2003)</a:t>
            </a:r>
          </a:p>
          <a:p>
            <a:pPr lvl="2"/>
            <a:r>
              <a:rPr lang="en-US" dirty="0" smtClean="0"/>
              <a:t>Algebra Connections (</a:t>
            </a:r>
            <a:r>
              <a:rPr lang="en-US" dirty="0"/>
              <a:t>CBMS, 2001; </a:t>
            </a:r>
            <a:r>
              <a:rPr lang="en-US" dirty="0" smtClean="0"/>
              <a:t>NCTM</a:t>
            </a:r>
            <a:r>
              <a:rPr lang="en-US" dirty="0"/>
              <a:t>, </a:t>
            </a:r>
            <a:r>
              <a:rPr lang="en-US" dirty="0" smtClean="0"/>
              <a:t>2000) </a:t>
            </a:r>
            <a:endParaRPr lang="en-US" dirty="0"/>
          </a:p>
          <a:p>
            <a:pPr lvl="2"/>
            <a:r>
              <a:rPr lang="en-US" dirty="0" smtClean="0"/>
              <a:t>Tools &amp; Technology (CBMS, 2001; </a:t>
            </a:r>
            <a:r>
              <a:rPr lang="en-US" i="1" dirty="0" smtClean="0"/>
              <a:t>CCSSM</a:t>
            </a:r>
            <a:r>
              <a:rPr lang="en-US" dirty="0"/>
              <a:t>, </a:t>
            </a:r>
            <a:r>
              <a:rPr lang="en-US" dirty="0" smtClean="0"/>
              <a:t>2010) </a:t>
            </a:r>
          </a:p>
          <a:p>
            <a:pPr lvl="2"/>
            <a:r>
              <a:rPr lang="en-US" dirty="0" smtClean="0"/>
              <a:t>Equity in Algebra Learning (</a:t>
            </a:r>
            <a:r>
              <a:rPr lang="nl-NL" dirty="0"/>
              <a:t>NBMS, 2010; </a:t>
            </a:r>
            <a:r>
              <a:rPr lang="en-US" dirty="0" smtClean="0"/>
              <a:t>NCTM</a:t>
            </a:r>
            <a:r>
              <a:rPr lang="en-US" dirty="0"/>
              <a:t>, </a:t>
            </a:r>
            <a:r>
              <a:rPr lang="en-US" dirty="0" smtClean="0"/>
              <a:t>2000) </a:t>
            </a:r>
          </a:p>
          <a:p>
            <a:pPr lvl="2"/>
            <a:r>
              <a:rPr lang="en-US" dirty="0" smtClean="0"/>
              <a:t>Functions (</a:t>
            </a:r>
            <a:r>
              <a:rPr lang="nl-NL" dirty="0" smtClean="0"/>
              <a:t>InTASC</a:t>
            </a:r>
            <a:r>
              <a:rPr lang="nl-NL" dirty="0"/>
              <a:t>, 1995; NBMS, </a:t>
            </a:r>
            <a:r>
              <a:rPr lang="nl-NL" dirty="0" smtClean="0"/>
              <a:t>2010; NMP, 2008)</a:t>
            </a:r>
            <a:endParaRPr lang="en-US" dirty="0" smtClean="0"/>
          </a:p>
          <a:p>
            <a:pPr lvl="2"/>
            <a:r>
              <a:rPr lang="en-US" dirty="0" smtClean="0"/>
              <a:t>History of Algebra (</a:t>
            </a:r>
            <a:r>
              <a:rPr lang="nl-NL" dirty="0"/>
              <a:t>NBMS, </a:t>
            </a:r>
            <a:r>
              <a:rPr lang="nl-NL" dirty="0" smtClean="0"/>
              <a:t>2010; </a:t>
            </a:r>
            <a:r>
              <a:rPr lang="en-US" dirty="0"/>
              <a:t>NCATE, </a:t>
            </a:r>
            <a:r>
              <a:rPr lang="en-US" dirty="0" smtClean="0"/>
              <a:t>2003)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79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Within </a:t>
            </a:r>
            <a:r>
              <a:rPr lang="en-US" sz="2800" dirty="0"/>
              <a:t>algebra </a:t>
            </a:r>
            <a:endParaRPr lang="en-US" sz="1400" dirty="0"/>
          </a:p>
          <a:p>
            <a:pPr lvl="0"/>
            <a:r>
              <a:rPr lang="en-US" sz="2800" dirty="0"/>
              <a:t>Between algebra &amp; other mathematical fields </a:t>
            </a:r>
            <a:endParaRPr lang="en-US" sz="1400" dirty="0"/>
          </a:p>
          <a:p>
            <a:pPr lvl="1"/>
            <a:r>
              <a:rPr lang="en-US" sz="2400" dirty="0"/>
              <a:t>Example: symmetry groups of polygons &lt;-&gt; geometry of transformations</a:t>
            </a:r>
            <a:endParaRPr lang="en-US" sz="1400" dirty="0"/>
          </a:p>
          <a:p>
            <a:pPr lvl="0"/>
            <a:r>
              <a:rPr lang="en-US" sz="2800" dirty="0"/>
              <a:t>Between algebra &amp; other non-mathematical fields</a:t>
            </a:r>
            <a:endParaRPr lang="en-US" sz="1400" dirty="0"/>
          </a:p>
          <a:p>
            <a:pPr lvl="1"/>
            <a:r>
              <a:rPr lang="en-US" sz="2400" dirty="0"/>
              <a:t>Example: quadratic functions used to model motion of projectile in physics</a:t>
            </a:r>
            <a:endParaRPr lang="en-US" sz="1400" dirty="0"/>
          </a:p>
          <a:p>
            <a:pPr lvl="0"/>
            <a:r>
              <a:rPr lang="en-US" sz="2800" dirty="0"/>
              <a:t>Between college level algebra &amp; school algebra </a:t>
            </a:r>
            <a:endParaRPr lang="en-US" sz="1400" dirty="0"/>
          </a:p>
          <a:p>
            <a:pPr lvl="1"/>
            <a:r>
              <a:rPr lang="en-US" sz="2400" dirty="0"/>
              <a:t>Example:  Rings, integral domains, and fields related to the number systems used in high school algebra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971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so far?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Protocol development</a:t>
            </a:r>
          </a:p>
          <a:p>
            <a:pPr lvl="1"/>
            <a:r>
              <a:rPr lang="en-US" dirty="0" smtClean="0"/>
              <a:t>Investigated semi-structured and focus group protocols</a:t>
            </a:r>
          </a:p>
          <a:p>
            <a:pPr lvl="1"/>
            <a:r>
              <a:rPr lang="en-US" dirty="0" smtClean="0"/>
              <a:t>Developed series of parallel questions for interviews</a:t>
            </a:r>
          </a:p>
          <a:p>
            <a:pPr lvl="2"/>
            <a:r>
              <a:rPr lang="en-US" dirty="0" smtClean="0"/>
              <a:t>Instructor interview</a:t>
            </a:r>
          </a:p>
          <a:p>
            <a:pPr lvl="3"/>
            <a:r>
              <a:rPr lang="en-US" dirty="0"/>
              <a:t>What are the big ideas that you would like </a:t>
            </a:r>
            <a:r>
              <a:rPr lang="en-US" dirty="0" smtClean="0"/>
              <a:t>students </a:t>
            </a:r>
            <a:r>
              <a:rPr lang="en-US" dirty="0"/>
              <a:t>to take away from this </a:t>
            </a:r>
            <a:r>
              <a:rPr lang="en-US" dirty="0" smtClean="0"/>
              <a:t>course?</a:t>
            </a:r>
          </a:p>
          <a:p>
            <a:pPr lvl="3"/>
            <a:r>
              <a:rPr lang="en-US" dirty="0" smtClean="0"/>
              <a:t>To </a:t>
            </a:r>
            <a:r>
              <a:rPr lang="en-US" dirty="0"/>
              <a:t>what extent does your course emphasize functions?</a:t>
            </a:r>
          </a:p>
          <a:p>
            <a:pPr lvl="2"/>
            <a:r>
              <a:rPr lang="en-US" dirty="0" smtClean="0"/>
              <a:t>Focus group interview</a:t>
            </a:r>
          </a:p>
          <a:p>
            <a:pPr lvl="3"/>
            <a:r>
              <a:rPr lang="en-US" dirty="0"/>
              <a:t>Will you please give us some examples of experiences from this list in which you had opportunities to either learn algebra or learn how to teach algebra</a:t>
            </a:r>
            <a:r>
              <a:rPr lang="en-US" dirty="0" smtClean="0"/>
              <a:t>?</a:t>
            </a:r>
          </a:p>
          <a:p>
            <a:pPr lvl="3"/>
            <a:r>
              <a:rPr lang="en-US" dirty="0" smtClean="0"/>
              <a:t>What experiences have you had to learn about functions or to</a:t>
            </a:r>
            <a:r>
              <a:rPr lang="en-US" dirty="0"/>
              <a:t> </a:t>
            </a:r>
            <a:r>
              <a:rPr lang="en-US" dirty="0" smtClean="0"/>
              <a:t>learn to teach functions?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50303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so far?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Protocol development</a:t>
            </a:r>
          </a:p>
          <a:p>
            <a:pPr lvl="1"/>
            <a:r>
              <a:rPr lang="en-US" dirty="0" smtClean="0"/>
              <a:t>Challenges</a:t>
            </a:r>
          </a:p>
          <a:p>
            <a:pPr lvl="2"/>
            <a:r>
              <a:rPr lang="en-US" dirty="0" smtClean="0"/>
              <a:t>Typical interviewing challenges</a:t>
            </a:r>
          </a:p>
          <a:p>
            <a:pPr lvl="3"/>
            <a:r>
              <a:rPr lang="en-US" dirty="0" smtClean="0"/>
              <a:t>Probing</a:t>
            </a:r>
          </a:p>
          <a:p>
            <a:pPr lvl="3"/>
            <a:r>
              <a:rPr lang="en-US" dirty="0" smtClean="0"/>
              <a:t>Avoiding evaluative language</a:t>
            </a:r>
          </a:p>
          <a:p>
            <a:pPr lvl="3"/>
            <a:r>
              <a:rPr lang="en-US" dirty="0" smtClean="0"/>
              <a:t>Consistency across interviewers </a:t>
            </a:r>
          </a:p>
          <a:p>
            <a:pPr lvl="2"/>
            <a:r>
              <a:rPr lang="en-US" dirty="0" smtClean="0"/>
              <a:t>Parallel structures of instructor and focus group interviews</a:t>
            </a:r>
          </a:p>
          <a:p>
            <a:pPr lvl="2"/>
            <a:r>
              <a:rPr lang="en-US" dirty="0" smtClean="0"/>
              <a:t>Maintaining focus on algebra</a:t>
            </a:r>
          </a:p>
          <a:p>
            <a:pPr lvl="2"/>
            <a:r>
              <a:rPr lang="en-US" dirty="0" smtClean="0"/>
              <a:t>Sharing big ideas (When?  How?)</a:t>
            </a:r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19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Talk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Description of algebra projects</a:t>
            </a:r>
          </a:p>
          <a:p>
            <a:r>
              <a:rPr lang="en-US" i="1" dirty="0" smtClean="0"/>
              <a:t>PTA</a:t>
            </a:r>
            <a:r>
              <a:rPr lang="en-US" dirty="0" smtClean="0"/>
              <a:t> journey/project team</a:t>
            </a:r>
          </a:p>
          <a:p>
            <a:r>
              <a:rPr lang="en-US" dirty="0" smtClean="0"/>
              <a:t>Rationale for the </a:t>
            </a:r>
            <a:r>
              <a:rPr lang="en-US" i="1" dirty="0" smtClean="0"/>
              <a:t>PTA</a:t>
            </a:r>
            <a:r>
              <a:rPr lang="en-US" dirty="0" smtClean="0"/>
              <a:t> study</a:t>
            </a:r>
          </a:p>
          <a:p>
            <a:r>
              <a:rPr lang="en-US" dirty="0" smtClean="0"/>
              <a:t>Research questions/Methodology/Timeline</a:t>
            </a:r>
          </a:p>
          <a:p>
            <a:r>
              <a:rPr lang="en-US" dirty="0" smtClean="0"/>
              <a:t>What have we learned so far?  What challenges have we faced?</a:t>
            </a:r>
          </a:p>
          <a:p>
            <a:pPr lvl="1"/>
            <a:r>
              <a:rPr lang="en-US" dirty="0" smtClean="0"/>
              <a:t>Framework development</a:t>
            </a:r>
          </a:p>
          <a:p>
            <a:pPr lvl="1"/>
            <a:r>
              <a:rPr lang="en-US" dirty="0" smtClean="0"/>
              <a:t>Protocol development</a:t>
            </a:r>
          </a:p>
          <a:p>
            <a:pPr lvl="1"/>
            <a:r>
              <a:rPr lang="en-US" dirty="0" smtClean="0"/>
              <a:t>Survey development</a:t>
            </a:r>
          </a:p>
          <a:p>
            <a:pPr lvl="1"/>
            <a:r>
              <a:rPr lang="en-US" dirty="0" smtClean="0"/>
              <a:t>Preliminary findings</a:t>
            </a:r>
          </a:p>
          <a:p>
            <a:r>
              <a:rPr lang="en-US" dirty="0" smtClean="0"/>
              <a:t>Questions/Comments</a:t>
            </a:r>
          </a:p>
          <a:p>
            <a:pPr lvl="1"/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00831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so far?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 development</a:t>
            </a:r>
          </a:p>
          <a:p>
            <a:pPr lvl="1"/>
            <a:r>
              <a:rPr lang="en-US" dirty="0" smtClean="0"/>
              <a:t>Reviewed items from related surveys</a:t>
            </a:r>
          </a:p>
          <a:p>
            <a:pPr lvl="2"/>
            <a:r>
              <a:rPr lang="en-US" dirty="0"/>
              <a:t>The Mathematics Teaching in the 21st Century (MT21) Study (Schmidt, et al., </a:t>
            </a:r>
            <a:r>
              <a:rPr lang="en-US" dirty="0" smtClean="0"/>
              <a:t>2007)</a:t>
            </a:r>
          </a:p>
          <a:p>
            <a:pPr lvl="2"/>
            <a:r>
              <a:rPr lang="en-US" dirty="0" smtClean="0"/>
              <a:t>TEDS-M </a:t>
            </a:r>
            <a:r>
              <a:rPr lang="en-US" dirty="0"/>
              <a:t>Institutional Program Survey (</a:t>
            </a:r>
            <a:r>
              <a:rPr lang="en-US" dirty="0" err="1"/>
              <a:t>Tatto</a:t>
            </a:r>
            <a:r>
              <a:rPr lang="en-US" dirty="0"/>
              <a:t>, et al., </a:t>
            </a:r>
            <a:r>
              <a:rPr lang="en-US" dirty="0" smtClean="0"/>
              <a:t>2008)</a:t>
            </a:r>
          </a:p>
          <a:p>
            <a:pPr lvl="2"/>
            <a:r>
              <a:rPr lang="en-US" dirty="0" smtClean="0"/>
              <a:t>Secondary </a:t>
            </a:r>
            <a:r>
              <a:rPr lang="en-US" dirty="0"/>
              <a:t>Mathematics Teacher Education Programs in Iowa Survey (Murdock, 1999) </a:t>
            </a:r>
            <a:endParaRPr lang="en-US" dirty="0" smtClean="0"/>
          </a:p>
          <a:p>
            <a:pPr lvl="2"/>
            <a:r>
              <a:rPr lang="en-US" dirty="0" smtClean="0"/>
              <a:t>2000 </a:t>
            </a:r>
            <a:r>
              <a:rPr lang="en-US" dirty="0"/>
              <a:t>National Survey of Science and Mathematics Education School Mathematics Program Questionnaire (Horizon, Inc., 2000). </a:t>
            </a:r>
            <a:endParaRPr lang="en-US" dirty="0" smtClean="0"/>
          </a:p>
          <a:p>
            <a:pPr lvl="1"/>
            <a:r>
              <a:rPr lang="en-US" dirty="0" smtClean="0"/>
              <a:t>Developed items to collect information to answer our research questions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930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have we learned so far?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Survey development</a:t>
            </a:r>
          </a:p>
          <a:p>
            <a:pPr lvl="1"/>
            <a:r>
              <a:rPr lang="en-US" dirty="0"/>
              <a:t>Challenges</a:t>
            </a:r>
          </a:p>
          <a:p>
            <a:pPr lvl="2"/>
            <a:r>
              <a:rPr lang="en-US" dirty="0"/>
              <a:t>Locating program information and contact </a:t>
            </a:r>
            <a:r>
              <a:rPr lang="en-US" dirty="0" smtClean="0"/>
              <a:t>person</a:t>
            </a:r>
          </a:p>
          <a:p>
            <a:pPr lvl="2"/>
            <a:r>
              <a:rPr lang="en-US" dirty="0" smtClean="0"/>
              <a:t>Diversity and complexity of programs across diverse institutions</a:t>
            </a:r>
          </a:p>
          <a:p>
            <a:pPr lvl="3"/>
            <a:r>
              <a:rPr lang="en-US" dirty="0" smtClean="0"/>
              <a:t>4 year/5 year?</a:t>
            </a:r>
          </a:p>
          <a:p>
            <a:pPr lvl="3"/>
            <a:r>
              <a:rPr lang="en-US" dirty="0" smtClean="0"/>
              <a:t>Degree?</a:t>
            </a:r>
          </a:p>
          <a:p>
            <a:pPr lvl="3"/>
            <a:r>
              <a:rPr lang="en-US" dirty="0" smtClean="0"/>
              <a:t>Online?</a:t>
            </a:r>
          </a:p>
          <a:p>
            <a:pPr lvl="3"/>
            <a:r>
              <a:rPr lang="en-US" dirty="0" smtClean="0"/>
              <a:t>Licensure by exam?</a:t>
            </a:r>
          </a:p>
          <a:p>
            <a:pPr lvl="2"/>
            <a:r>
              <a:rPr lang="en-US" dirty="0" smtClean="0"/>
              <a:t>Variable knowledge of program contact person</a:t>
            </a:r>
          </a:p>
          <a:p>
            <a:pPr lvl="3"/>
            <a:r>
              <a:rPr lang="en-US" dirty="0" smtClean="0"/>
              <a:t>Department?</a:t>
            </a:r>
          </a:p>
          <a:p>
            <a:pPr lvl="3"/>
            <a:r>
              <a:rPr lang="en-US" dirty="0" smtClean="0"/>
              <a:t>Instructor/Coordinator?</a:t>
            </a:r>
          </a:p>
          <a:p>
            <a:pPr lvl="2"/>
            <a:r>
              <a:rPr lang="en-US" dirty="0"/>
              <a:t>Limited previous studies on mathematics teacher education </a:t>
            </a:r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3001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Item (Program characteristics)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00100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/>
              <a:t>What is </a:t>
            </a:r>
            <a:r>
              <a:rPr lang="en-US" sz="2000" b="1" dirty="0"/>
              <a:t>the most common </a:t>
            </a:r>
            <a:r>
              <a:rPr lang="en-US" sz="2000" dirty="0"/>
              <a:t>degree that pre-service secondary mathematics teachers obtain upon completion of the secondary mathematics teacher education program at your institution ?  </a:t>
            </a:r>
          </a:p>
          <a:p>
            <a:r>
              <a:rPr lang="en-US" sz="2000" dirty="0"/>
              <a:t> 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2000" dirty="0" smtClean="0"/>
              <a:t>4-year Bachelor's degree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2000" dirty="0" smtClean="0"/>
              <a:t>5-year </a:t>
            </a:r>
            <a:r>
              <a:rPr lang="en-US" sz="2000" dirty="0"/>
              <a:t>Bachelor's degree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2000" dirty="0"/>
              <a:t>Post-baccalaureate(i.e., for licensure only, not for Master's degree)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2000" dirty="0"/>
              <a:t>Master's degree and initial certification (e.g., M.A.T. not for previously certified individuals)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2000" dirty="0"/>
              <a:t>No degree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en-US" sz="2000" dirty="0"/>
              <a:t>Other: Please specify___________________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4838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Item (Research questions)</a:t>
            </a:r>
            <a:endParaRPr lang="en-US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378807" y="1603021"/>
            <a:ext cx="838419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To what extent does the secondary mathematics teacher education program provide opportunities to learn in the following areas? </a:t>
            </a: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670200"/>
              </p:ext>
            </p:extLst>
          </p:nvPr>
        </p:nvGraphicFramePr>
        <p:xfrm>
          <a:off x="875203" y="2438400"/>
          <a:ext cx="7391400" cy="41536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14600"/>
                <a:gridCol w="975360"/>
                <a:gridCol w="975360"/>
                <a:gridCol w="975360"/>
                <a:gridCol w="975360"/>
                <a:gridCol w="975360"/>
              </a:tblGrid>
              <a:tr h="445805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Opportunity to Learn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Great extent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Some extent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Little extent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No extent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1200"/>
                        </a:spcBef>
                        <a:spcAft>
                          <a:spcPts val="1000"/>
                        </a:spcAft>
                      </a:pPr>
                      <a:r>
                        <a:rPr lang="en-US" sz="1600" dirty="0">
                          <a:effectLst/>
                        </a:rPr>
                        <a:t>Do not know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</a:tr>
              <a:tr h="667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Algebra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</a:tr>
              <a:tr h="66718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Algebra teaching 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</a:tr>
              <a:tr h="92101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Issues in achieving equity in algebra learning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</a:tr>
              <a:tr h="133741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Algebra as described in the Common Core State Standards in Mathematics (CCSSM)</a:t>
                      </a:r>
                      <a:endParaRPr lang="en-US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□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5364" marR="65364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7132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Survey Item (</a:t>
            </a:r>
            <a:r>
              <a:rPr lang="en-US" i="1" dirty="0" smtClean="0"/>
              <a:t>CCSSM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385482" y="1676400"/>
            <a:ext cx="8377518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000" dirty="0"/>
              <a:t>How has the recent release of </a:t>
            </a:r>
            <a:r>
              <a:rPr lang="en-US" sz="2000" i="1" dirty="0"/>
              <a:t>Common Core State Standards for Mathematics</a:t>
            </a:r>
            <a:r>
              <a:rPr lang="en-US" sz="2000" dirty="0"/>
              <a:t> (</a:t>
            </a:r>
            <a:r>
              <a:rPr lang="en-US" sz="2000" i="1" dirty="0"/>
              <a:t>CCSSM</a:t>
            </a:r>
            <a:r>
              <a:rPr lang="en-US" sz="2000" dirty="0"/>
              <a:t>) influenced your secondary mathematics teacher education program? (Check the one answer that best describes the situation at your institution.)</a:t>
            </a:r>
          </a:p>
          <a:p>
            <a:r>
              <a:rPr lang="en-US" sz="2000" dirty="0"/>
              <a:t> 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000" dirty="0"/>
              <a:t>Discussions about </a:t>
            </a:r>
            <a:r>
              <a:rPr lang="en-US" sz="2000" i="1" dirty="0"/>
              <a:t>CCSSM</a:t>
            </a:r>
            <a:r>
              <a:rPr lang="en-US" sz="2000" dirty="0"/>
              <a:t> have not begun in our program.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000" dirty="0"/>
              <a:t>Discussions about </a:t>
            </a:r>
            <a:r>
              <a:rPr lang="en-US" sz="2000" i="1" dirty="0"/>
              <a:t>CCSSM</a:t>
            </a:r>
            <a:r>
              <a:rPr lang="en-US" sz="2000" dirty="0"/>
              <a:t> are ongoing, but no programmatic changes have been made.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000" dirty="0"/>
              <a:t>Minor changes have been made to the program as a result of </a:t>
            </a:r>
            <a:r>
              <a:rPr lang="en-US" sz="2000" i="1" dirty="0"/>
              <a:t>CCSSM</a:t>
            </a:r>
            <a:r>
              <a:rPr lang="en-US" sz="2000" dirty="0"/>
              <a:t>.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000" dirty="0"/>
              <a:t>Major changes have been made to the program as a result of </a:t>
            </a:r>
            <a:r>
              <a:rPr lang="en-US" sz="2000" i="1" dirty="0"/>
              <a:t>CCSSM</a:t>
            </a:r>
            <a:r>
              <a:rPr lang="en-US" sz="2000" dirty="0"/>
              <a:t>. </a:t>
            </a:r>
          </a:p>
          <a:p>
            <a:pPr marL="342900" lvl="0" indent="-342900">
              <a:buFont typeface="Wingdings" pitchFamily="2" charset="2"/>
              <a:buChar char="q"/>
            </a:pPr>
            <a:r>
              <a:rPr lang="en-US" sz="2000" dirty="0"/>
              <a:t>I am not familiar with </a:t>
            </a:r>
            <a:r>
              <a:rPr lang="en-US" sz="2000" i="1" dirty="0"/>
              <a:t>CCSSM</a:t>
            </a:r>
            <a:r>
              <a:rPr lang="en-US" sz="2000" dirty="0"/>
              <a:t>.</a:t>
            </a:r>
          </a:p>
          <a:p>
            <a:r>
              <a:rPr lang="en-US" sz="2000" dirty="0"/>
              <a:t> </a:t>
            </a:r>
          </a:p>
          <a:p>
            <a:pPr lvl="1"/>
            <a:r>
              <a:rPr lang="en-US" sz="2000" dirty="0"/>
              <a:t>Briefly describe the changes that have occurred in your program based on </a:t>
            </a:r>
            <a:r>
              <a:rPr lang="en-US" sz="2000" i="1" dirty="0"/>
              <a:t>CCSSM</a:t>
            </a:r>
            <a:r>
              <a:rPr lang="en-US" sz="2000" dirty="0"/>
              <a:t>. </a:t>
            </a:r>
          </a:p>
          <a:p>
            <a:r>
              <a:rPr lang="en-US" dirty="0"/>
              <a:t/>
            </a:r>
            <a:br>
              <a:rPr lang="en-US" dirty="0"/>
            </a:br>
            <a:r>
              <a:rPr lang="en-US" sz="1600" dirty="0"/>
              <a:t/>
            </a:r>
            <a:br>
              <a:rPr lang="en-US" sz="1600" dirty="0"/>
            </a:br>
            <a:endParaRPr lang="en-US" sz="1400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3894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Preliminary Findings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Contexts &amp; Modeling</a:t>
            </a:r>
          </a:p>
          <a:p>
            <a:pPr lvl="1"/>
            <a:r>
              <a:rPr lang="en-US" dirty="0" smtClean="0"/>
              <a:t>Instructors </a:t>
            </a:r>
            <a:r>
              <a:rPr lang="en-US" dirty="0"/>
              <a:t>seemed to hold a similar conception of the purpose of modeling; that is, one which connects the use of mathematics to solve real world problems (e.g., loan repayment schedules, population growth, and security problems).  </a:t>
            </a:r>
            <a:endParaRPr lang="en-US" dirty="0" smtClean="0"/>
          </a:p>
          <a:p>
            <a:pPr lvl="2"/>
            <a:r>
              <a:rPr lang="en-US" dirty="0" smtClean="0"/>
              <a:t>For </a:t>
            </a:r>
            <a:r>
              <a:rPr lang="en-US" dirty="0"/>
              <a:t>example, the Structure of Algebra instructor described mathematical modeling as the process of using mathematics to represent phenomena that one seeks to understand.  </a:t>
            </a:r>
          </a:p>
          <a:p>
            <a:pPr lvl="1"/>
            <a:r>
              <a:rPr lang="en-US" dirty="0" smtClean="0"/>
              <a:t>The program provided </a:t>
            </a:r>
            <a:r>
              <a:rPr lang="en-US" dirty="0"/>
              <a:t>a wide range of opportunities for PSTs to engage with C&amp;M related to algebra through course activities and assignments, including using C&amp;M to motivate course topics. </a:t>
            </a:r>
            <a:endParaRPr lang="en-US" dirty="0" smtClean="0"/>
          </a:p>
          <a:p>
            <a:pPr lvl="2"/>
            <a:r>
              <a:rPr lang="en-US" dirty="0" smtClean="0"/>
              <a:t>Two </a:t>
            </a:r>
            <a:r>
              <a:rPr lang="en-US" dirty="0"/>
              <a:t>of the instructors interviewed alluded to the motivational quality of C&amp;M that could encourage student interest and persistence in mathematics.   </a:t>
            </a:r>
            <a:endParaRPr lang="en-US" dirty="0" smtClean="0"/>
          </a:p>
          <a:p>
            <a:pPr lvl="1"/>
            <a:r>
              <a:rPr lang="en-US" dirty="0" smtClean="0"/>
              <a:t>PSTs </a:t>
            </a:r>
            <a:r>
              <a:rPr lang="en-US" dirty="0"/>
              <a:t>reported that opportunities to engage in C&amp;M arose in the following courses in the program: Math Modeling, Differential Equations, Math Software, Probability &amp; Statistics, Geometry, Abstract Algebra, Calculus, and Mathematics Methods. 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37448" cy="494995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Connections</a:t>
            </a:r>
          </a:p>
          <a:p>
            <a:pPr lvl="1"/>
            <a:r>
              <a:rPr lang="en-US" sz="2300" dirty="0"/>
              <a:t>W</a:t>
            </a:r>
            <a:r>
              <a:rPr lang="en-US" sz="2300" dirty="0" smtClean="0"/>
              <a:t>ithin algebra</a:t>
            </a:r>
            <a:endParaRPr lang="en-US" sz="2300" dirty="0"/>
          </a:p>
          <a:p>
            <a:pPr lvl="2"/>
            <a:r>
              <a:rPr lang="en-US" sz="2100" dirty="0" smtClean="0"/>
              <a:t>A seminar </a:t>
            </a:r>
            <a:r>
              <a:rPr lang="en-US" sz="2100" dirty="0"/>
              <a:t>course instructor stated that </a:t>
            </a:r>
            <a:r>
              <a:rPr lang="en-US" sz="2100" dirty="0" smtClean="0"/>
              <a:t>PSTs </a:t>
            </a:r>
            <a:r>
              <a:rPr lang="en-US" sz="2100" dirty="0"/>
              <a:t>were encouraged to consider relationships among concepts in different chapters in the textbook.</a:t>
            </a:r>
            <a:endParaRPr lang="en-US" sz="2100" dirty="0" smtClean="0"/>
          </a:p>
          <a:p>
            <a:pPr lvl="1"/>
            <a:r>
              <a:rPr lang="en-US" sz="2300" dirty="0"/>
              <a:t>W</a:t>
            </a:r>
            <a:r>
              <a:rPr lang="en-US" sz="2300" dirty="0" smtClean="0"/>
              <a:t>ith </a:t>
            </a:r>
            <a:r>
              <a:rPr lang="en-US" sz="2300" dirty="0"/>
              <a:t>other mathematical </a:t>
            </a:r>
            <a:r>
              <a:rPr lang="en-US" sz="2300" dirty="0" smtClean="0"/>
              <a:t>fields</a:t>
            </a:r>
          </a:p>
          <a:p>
            <a:pPr lvl="2"/>
            <a:r>
              <a:rPr lang="en-US" sz="2100" dirty="0" smtClean="0"/>
              <a:t>Middle </a:t>
            </a:r>
            <a:r>
              <a:rPr lang="en-US" sz="2100" dirty="0"/>
              <a:t>School Math Methods course instructor </a:t>
            </a:r>
            <a:r>
              <a:rPr lang="en-US" sz="2100" dirty="0" smtClean="0"/>
              <a:t>emphasized </a:t>
            </a:r>
            <a:r>
              <a:rPr lang="en-US" sz="2100" dirty="0"/>
              <a:t>algebra lessons including geometric or statistical concepts in the micro-teaching and the </a:t>
            </a:r>
            <a:r>
              <a:rPr lang="en-US" sz="2100" i="1" dirty="0"/>
              <a:t>Connected Mathematics Project</a:t>
            </a:r>
            <a:r>
              <a:rPr lang="en-US" sz="2100" dirty="0"/>
              <a:t> lessons.  In addition, a PST said, “When you are in geometry, you just can't say geometry, because we need algebra to complete the proofs.”</a:t>
            </a:r>
            <a:endParaRPr lang="en-US" sz="2100" dirty="0" smtClean="0"/>
          </a:p>
          <a:p>
            <a:pPr lvl="1"/>
            <a:r>
              <a:rPr lang="en-US" sz="2300" dirty="0"/>
              <a:t>W</a:t>
            </a:r>
            <a:r>
              <a:rPr lang="en-US" sz="2300" dirty="0" smtClean="0"/>
              <a:t>ith </a:t>
            </a:r>
            <a:r>
              <a:rPr lang="en-US" sz="2300" dirty="0"/>
              <a:t>non-mathematical </a:t>
            </a:r>
            <a:r>
              <a:rPr lang="en-US" sz="2300" dirty="0" smtClean="0"/>
              <a:t>fields</a:t>
            </a:r>
          </a:p>
          <a:p>
            <a:pPr lvl="2"/>
            <a:r>
              <a:rPr lang="en-US" sz="2100" dirty="0" smtClean="0"/>
              <a:t>Differential </a:t>
            </a:r>
            <a:r>
              <a:rPr lang="en-US" sz="2100" dirty="0"/>
              <a:t>Equations instructor explained that students develop “functional models for certain physical situations that will often involve exponential functions or </a:t>
            </a:r>
            <a:r>
              <a:rPr lang="en-US" sz="2100" dirty="0" err="1"/>
              <a:t>sines</a:t>
            </a:r>
            <a:r>
              <a:rPr lang="en-US" sz="2100" dirty="0"/>
              <a:t> and cosines.”</a:t>
            </a:r>
            <a:endParaRPr lang="en-US" sz="2100" dirty="0" smtClean="0"/>
          </a:p>
          <a:p>
            <a:pPr lvl="1"/>
            <a:r>
              <a:rPr lang="en-US" sz="2300" dirty="0"/>
              <a:t>B</a:t>
            </a:r>
            <a:r>
              <a:rPr lang="en-US" sz="2300" dirty="0" smtClean="0"/>
              <a:t>etween </a:t>
            </a:r>
            <a:r>
              <a:rPr lang="en-US" sz="2300" dirty="0"/>
              <a:t>high school and university-level algebra.  </a:t>
            </a:r>
            <a:endParaRPr lang="en-US" sz="2300" dirty="0" smtClean="0"/>
          </a:p>
          <a:p>
            <a:pPr lvl="2"/>
            <a:r>
              <a:rPr lang="en-US" sz="2100" dirty="0" smtClean="0"/>
              <a:t>Goal </a:t>
            </a:r>
            <a:r>
              <a:rPr lang="en-US" sz="2100" dirty="0"/>
              <a:t>in the Abstract Algebra course: “Make a connection between what they [PSTs] have already learnt through high school and to new mathematical systems.”    </a:t>
            </a:r>
            <a:endParaRPr lang="en-US" sz="2100" dirty="0" smtClean="0"/>
          </a:p>
        </p:txBody>
      </p:sp>
    </p:spTree>
    <p:extLst>
      <p:ext uri="{BB962C8B-B14F-4D97-AF65-F5344CB8AC3E}">
        <p14:creationId xmlns:p14="http://schemas.microsoft.com/office/powerpoint/2010/main" val="3978660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1527048"/>
            <a:ext cx="8763000" cy="4797552"/>
          </a:xfrm>
        </p:spPr>
        <p:txBody>
          <a:bodyPr>
            <a:noAutofit/>
          </a:bodyPr>
          <a:lstStyle/>
          <a:p>
            <a:r>
              <a:rPr lang="en-US" sz="2300" dirty="0" smtClean="0"/>
              <a:t>Reasoning &amp; Proof</a:t>
            </a:r>
          </a:p>
          <a:p>
            <a:pPr lvl="1"/>
            <a:r>
              <a:rPr lang="en-US" sz="1600" dirty="0"/>
              <a:t>I</a:t>
            </a:r>
            <a:r>
              <a:rPr lang="en-US" sz="1600" dirty="0" smtClean="0"/>
              <a:t>nstructors </a:t>
            </a:r>
            <a:r>
              <a:rPr lang="en-US" sz="1600" dirty="0"/>
              <a:t>reported that R&amp;P played a significant role in their courses. PSTs also reported having opportunities to access content knowledge and pedagogical content knowledge related to R&amp;P. </a:t>
            </a:r>
            <a:endParaRPr lang="en-US" sz="1600" dirty="0" smtClean="0"/>
          </a:p>
          <a:p>
            <a:pPr lvl="1"/>
            <a:r>
              <a:rPr lang="en-US" sz="1600" dirty="0" smtClean="0"/>
              <a:t>PSTs’ opportunities in </a:t>
            </a:r>
            <a:r>
              <a:rPr lang="en-US" sz="1600" dirty="0"/>
              <a:t>mathematics </a:t>
            </a:r>
            <a:r>
              <a:rPr lang="en-US" sz="1600" dirty="0" smtClean="0"/>
              <a:t>courses:</a:t>
            </a:r>
          </a:p>
          <a:p>
            <a:pPr lvl="2"/>
            <a:r>
              <a:rPr lang="en-US" sz="1600" dirty="0" smtClean="0"/>
              <a:t>Learn about axiomatic </a:t>
            </a:r>
            <a:r>
              <a:rPr lang="en-US" sz="1600" dirty="0"/>
              <a:t>systems by examining what qualifies as a proof, differences between definitions and theorems, </a:t>
            </a:r>
            <a:r>
              <a:rPr lang="en-US" sz="1600" dirty="0" smtClean="0"/>
              <a:t>and specific </a:t>
            </a:r>
            <a:r>
              <a:rPr lang="en-US" sz="1600" dirty="0"/>
              <a:t>techniques of constructing </a:t>
            </a:r>
            <a:r>
              <a:rPr lang="en-US" sz="1600" dirty="0" smtClean="0"/>
              <a:t>proofs, </a:t>
            </a:r>
            <a:r>
              <a:rPr lang="en-US" sz="1600" dirty="0"/>
              <a:t>and proving the equivalence of two statements. </a:t>
            </a:r>
            <a:endParaRPr lang="en-US" sz="1600" dirty="0" smtClean="0"/>
          </a:p>
          <a:p>
            <a:pPr lvl="2"/>
            <a:r>
              <a:rPr lang="en-US" sz="1600" dirty="0"/>
              <a:t>F</a:t>
            </a:r>
            <a:r>
              <a:rPr lang="en-US" sz="1600" dirty="0" smtClean="0"/>
              <a:t>ewer </a:t>
            </a:r>
            <a:r>
              <a:rPr lang="en-US" sz="1600" dirty="0"/>
              <a:t>chances to engage in making conjectures. </a:t>
            </a:r>
            <a:r>
              <a:rPr lang="en-US" sz="1600" dirty="0" smtClean="0"/>
              <a:t>The Capstone </a:t>
            </a:r>
            <a:r>
              <a:rPr lang="en-US" sz="1600" dirty="0"/>
              <a:t>Course instructor said that making conjectures did not arise often in </a:t>
            </a:r>
            <a:r>
              <a:rPr lang="en-US" sz="1600" dirty="0" smtClean="0"/>
              <a:t>classes </a:t>
            </a:r>
            <a:r>
              <a:rPr lang="en-US" sz="1600" dirty="0"/>
              <a:t>although he thought “conjectures are important…because they give the sense that mathematics </a:t>
            </a:r>
            <a:r>
              <a:rPr lang="en-US" sz="1600" dirty="0" smtClean="0"/>
              <a:t>is </a:t>
            </a:r>
            <a:r>
              <a:rPr lang="en-US" sz="1600" dirty="0"/>
              <a:t>alive.” </a:t>
            </a:r>
          </a:p>
          <a:p>
            <a:pPr lvl="1"/>
            <a:r>
              <a:rPr lang="en-US" sz="1600" dirty="0"/>
              <a:t>PSTs’ opportunities in</a:t>
            </a:r>
            <a:r>
              <a:rPr lang="en-US" sz="1600" dirty="0" smtClean="0"/>
              <a:t> </a:t>
            </a:r>
            <a:r>
              <a:rPr lang="en-US" sz="1600" dirty="0"/>
              <a:t>methods </a:t>
            </a:r>
            <a:r>
              <a:rPr lang="en-US" sz="1600" dirty="0" smtClean="0"/>
              <a:t>courses:</a:t>
            </a:r>
          </a:p>
          <a:p>
            <a:pPr lvl="2"/>
            <a:r>
              <a:rPr lang="en-US" sz="1600" dirty="0"/>
              <a:t>D</a:t>
            </a:r>
            <a:r>
              <a:rPr lang="en-US" sz="1600" dirty="0" smtClean="0"/>
              <a:t>iscuss </a:t>
            </a:r>
            <a:r>
              <a:rPr lang="en-US" sz="1600" dirty="0"/>
              <a:t>conceptions of proof as related to K-12 </a:t>
            </a:r>
            <a:r>
              <a:rPr lang="en-US" sz="1600" dirty="0" smtClean="0"/>
              <a:t>mathematics, engage </a:t>
            </a:r>
            <a:r>
              <a:rPr lang="en-US" sz="1600" dirty="0"/>
              <a:t>in activities such as generalizing, formalizing and refining mathematical arguments.  </a:t>
            </a:r>
            <a:endParaRPr lang="en-US" sz="1600" dirty="0" smtClean="0"/>
          </a:p>
          <a:p>
            <a:pPr lvl="2"/>
            <a:r>
              <a:rPr lang="en-US" sz="1600" dirty="0" smtClean="0"/>
              <a:t>Engage </a:t>
            </a:r>
            <a:r>
              <a:rPr lang="en-US" sz="1600" dirty="0"/>
              <a:t>in designing </a:t>
            </a:r>
            <a:r>
              <a:rPr lang="en-US" sz="1600" dirty="0" smtClean="0"/>
              <a:t>tasks </a:t>
            </a:r>
            <a:r>
              <a:rPr lang="en-US" sz="1600" dirty="0"/>
              <a:t>and questions to support students’ learning of R&amp;P. Both instructors of methods courses and PSTs in the focus group mentioned class activities related to one PST called “what qualifies as proof</a:t>
            </a:r>
            <a:r>
              <a:rPr lang="en-US" sz="1600" dirty="0" smtClean="0"/>
              <a:t>.”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18619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Comments/Questions?</a:t>
            </a:r>
            <a:endParaRPr lang="en-US" sz="2400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388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Algebra as a Research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 lnSpcReduction="10000"/>
          </a:bodyPr>
          <a:lstStyle/>
          <a:p>
            <a:r>
              <a:rPr lang="en-US" i="1" dirty="0"/>
              <a:t>Justification and Argumentation: </a:t>
            </a:r>
            <a:r>
              <a:rPr lang="en-US" i="1" dirty="0" smtClean="0"/>
              <a:t>Growing Understanding </a:t>
            </a:r>
            <a:r>
              <a:rPr lang="en-US" i="1" dirty="0"/>
              <a:t>of </a:t>
            </a:r>
            <a:r>
              <a:rPr lang="en-US" i="1" dirty="0" smtClean="0"/>
              <a:t>Algebraic </a:t>
            </a:r>
            <a:r>
              <a:rPr lang="en-US" i="1" dirty="0"/>
              <a:t>Reasoning </a:t>
            </a:r>
            <a:r>
              <a:rPr lang="en-US" dirty="0"/>
              <a:t>(</a:t>
            </a:r>
            <a:r>
              <a:rPr lang="en-US" i="1" dirty="0"/>
              <a:t>JAGUAR</a:t>
            </a:r>
            <a:r>
              <a:rPr lang="en-US" dirty="0" smtClean="0"/>
              <a:t>)</a:t>
            </a:r>
          </a:p>
          <a:p>
            <a:pPr lvl="1"/>
            <a:r>
              <a:rPr lang="en-US" sz="2400" dirty="0" smtClean="0"/>
              <a:t>Megan Staples (University of Connecticut)</a:t>
            </a:r>
          </a:p>
          <a:p>
            <a:pPr lvl="1"/>
            <a:r>
              <a:rPr lang="en-US" sz="2400" dirty="0" smtClean="0"/>
              <a:t>Sean Larsen (Portland State University)</a:t>
            </a:r>
          </a:p>
          <a:p>
            <a:r>
              <a:rPr lang="en-US" i="1" dirty="0" smtClean="0"/>
              <a:t>Pre-service </a:t>
            </a:r>
            <a:r>
              <a:rPr lang="en-US" i="1" dirty="0"/>
              <a:t>Secondary Teachers’ Mathematical Knowledge </a:t>
            </a:r>
            <a:r>
              <a:rPr lang="en-US" i="1" dirty="0" smtClean="0"/>
              <a:t>for </a:t>
            </a:r>
            <a:r>
              <a:rPr lang="en-US" i="1" dirty="0"/>
              <a:t>Teaching Equations &amp; Inequalities</a:t>
            </a:r>
            <a:endParaRPr lang="en-US" i="1" dirty="0" smtClean="0"/>
          </a:p>
          <a:p>
            <a:pPr lvl="1"/>
            <a:r>
              <a:rPr lang="en-US" sz="2400" dirty="0" smtClean="0"/>
              <a:t>Rick Hudson (University of Southern Indiana)</a:t>
            </a:r>
          </a:p>
          <a:p>
            <a:pPr lvl="1"/>
            <a:r>
              <a:rPr lang="en-US" sz="2400" dirty="0" smtClean="0"/>
              <a:t>Aladar Horvath, Sarah Kasten, &amp; Lorraine Males</a:t>
            </a:r>
          </a:p>
          <a:p>
            <a:r>
              <a:rPr lang="en-US" i="1" dirty="0" smtClean="0"/>
              <a:t>Preparing to Teach Algebra </a:t>
            </a:r>
            <a:r>
              <a:rPr lang="en-US" dirty="0" smtClean="0"/>
              <a:t>(</a:t>
            </a:r>
            <a:r>
              <a:rPr lang="en-US" i="1" dirty="0" smtClean="0"/>
              <a:t>PTA</a:t>
            </a:r>
            <a:r>
              <a:rPr lang="en-US" dirty="0" smtClean="0"/>
              <a:t>)</a:t>
            </a:r>
          </a:p>
          <a:p>
            <a:pPr lvl="1"/>
            <a:r>
              <a:rPr lang="en-US" sz="2400" dirty="0" smtClean="0"/>
              <a:t>Yukiko Maeda (Purdue University)</a:t>
            </a:r>
          </a:p>
          <a:p>
            <a:pPr lvl="1"/>
            <a:r>
              <a:rPr lang="en-US" sz="2400" dirty="0" smtClean="0"/>
              <a:t>Sharon Senk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5132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 Journey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EXCITE Conference (MSU, 2008)</a:t>
            </a:r>
          </a:p>
          <a:p>
            <a:pPr lvl="1"/>
            <a:r>
              <a:rPr lang="en-US" dirty="0" smtClean="0"/>
              <a:t>Two algebra groups (K-12, TE)</a:t>
            </a:r>
          </a:p>
          <a:p>
            <a:pPr lvl="2"/>
            <a:r>
              <a:rPr lang="en-US" dirty="0" smtClean="0"/>
              <a:t>K-12 – </a:t>
            </a:r>
            <a:r>
              <a:rPr lang="en-US" dirty="0"/>
              <a:t>Mary Kay Stein, </a:t>
            </a:r>
            <a:r>
              <a:rPr lang="en-US" dirty="0" smtClean="0"/>
              <a:t>Ed Silver, </a:t>
            </a:r>
            <a:r>
              <a:rPr lang="en-US" dirty="0" smtClean="0"/>
              <a:t>Glenda</a:t>
            </a:r>
            <a:r>
              <a:rPr lang="en-US" dirty="0" smtClean="0"/>
              <a:t>, </a:t>
            </a:r>
            <a:r>
              <a:rPr lang="en-US" dirty="0" smtClean="0"/>
              <a:t>Beth, etc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TE – Raven, Kristen, Mike, Sandra, Sharon, Jill, Betty, etc.</a:t>
            </a:r>
          </a:p>
          <a:p>
            <a:r>
              <a:rPr lang="en-US" dirty="0" smtClean="0"/>
              <a:t>NSF REESE, 2009</a:t>
            </a:r>
          </a:p>
          <a:p>
            <a:pPr lvl="1"/>
            <a:r>
              <a:rPr lang="en-US" dirty="0" smtClean="0"/>
              <a:t>Important concept</a:t>
            </a:r>
          </a:p>
          <a:p>
            <a:pPr lvl="1"/>
            <a:r>
              <a:rPr lang="en-US" dirty="0" smtClean="0"/>
              <a:t>Implementation challenges - participation</a:t>
            </a:r>
          </a:p>
          <a:p>
            <a:pPr lvl="1"/>
            <a:r>
              <a:rPr lang="en-US" dirty="0" smtClean="0"/>
              <a:t>Scale down</a:t>
            </a:r>
          </a:p>
          <a:p>
            <a:r>
              <a:rPr lang="en-US" dirty="0" smtClean="0"/>
              <a:t>Revised, NSF REESE, 2010 (Funded)</a:t>
            </a:r>
          </a:p>
          <a:p>
            <a:pPr lvl="1"/>
            <a:r>
              <a:rPr lang="en-US" dirty="0" smtClean="0"/>
              <a:t>Sharon Senk, Jill Newton, Yukiko Maeda</a:t>
            </a:r>
          </a:p>
          <a:p>
            <a:pPr lvl="1"/>
            <a:r>
              <a:rPr lang="en-US" dirty="0" smtClean="0"/>
              <a:t>Scale down more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0301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MSU</a:t>
            </a:r>
          </a:p>
          <a:p>
            <a:pPr lvl="1"/>
            <a:r>
              <a:rPr lang="en-US" dirty="0" smtClean="0"/>
              <a:t>PI - Sharon Senk </a:t>
            </a:r>
          </a:p>
          <a:p>
            <a:pPr lvl="1"/>
            <a:r>
              <a:rPr lang="en-US" dirty="0" smtClean="0"/>
              <a:t>GAs – </a:t>
            </a:r>
            <a:r>
              <a:rPr lang="en-US" dirty="0" err="1" smtClean="0"/>
              <a:t>Jia</a:t>
            </a:r>
            <a:r>
              <a:rPr lang="en-US" dirty="0" smtClean="0"/>
              <a:t> He &amp; </a:t>
            </a:r>
            <a:r>
              <a:rPr lang="en-US" dirty="0" err="1" smtClean="0"/>
              <a:t>Eryn</a:t>
            </a:r>
            <a:r>
              <a:rPr lang="en-US" dirty="0" smtClean="0"/>
              <a:t> </a:t>
            </a:r>
            <a:r>
              <a:rPr lang="en-US" dirty="0" err="1" smtClean="0"/>
              <a:t>Stehr</a:t>
            </a:r>
            <a:r>
              <a:rPr lang="en-US" dirty="0" smtClean="0"/>
              <a:t> </a:t>
            </a:r>
          </a:p>
          <a:p>
            <a:r>
              <a:rPr lang="en-US" dirty="0" smtClean="0"/>
              <a:t>Purdue </a:t>
            </a:r>
          </a:p>
          <a:p>
            <a:pPr lvl="1"/>
            <a:r>
              <a:rPr lang="en-US" dirty="0" smtClean="0"/>
              <a:t>PIs – Yukiko Maeda, Jill Newton</a:t>
            </a:r>
          </a:p>
          <a:p>
            <a:pPr lvl="1"/>
            <a:r>
              <a:rPr lang="en-US" dirty="0" smtClean="0"/>
              <a:t>GAs – Vivian Alexander, </a:t>
            </a:r>
            <a:r>
              <a:rPr lang="en-US" dirty="0" err="1" smtClean="0"/>
              <a:t>Hyunyi</a:t>
            </a:r>
            <a:r>
              <a:rPr lang="en-US" dirty="0" smtClean="0"/>
              <a:t> Jung, Alexia Mintos, &amp; Kari Wortinger/Tuyin An</a:t>
            </a:r>
          </a:p>
          <a:p>
            <a:pPr lvl="1"/>
            <a:r>
              <a:rPr lang="en-US" dirty="0" smtClean="0"/>
              <a:t>Undergraduates – Adam Hakes, Jules McGee/Ali Brown</a:t>
            </a:r>
          </a:p>
          <a:p>
            <a:r>
              <a:rPr lang="en-US" dirty="0" smtClean="0"/>
              <a:t>Project Team Meetings</a:t>
            </a:r>
          </a:p>
          <a:p>
            <a:pPr lvl="1"/>
            <a:r>
              <a:rPr lang="en-US" dirty="0" smtClean="0"/>
              <a:t>MSU, Purdue, Advisory Board Meeting (MSU), </a:t>
            </a:r>
            <a:r>
              <a:rPr lang="en-US" dirty="0"/>
              <a:t>South </a:t>
            </a:r>
            <a:r>
              <a:rPr lang="en-US" dirty="0" smtClean="0"/>
              <a:t>Haven</a:t>
            </a:r>
          </a:p>
          <a:p>
            <a:pPr marL="27432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916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PTA Team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721352"/>
          </a:xfrm>
        </p:spPr>
        <p:txBody>
          <a:bodyPr>
            <a:normAutofit/>
          </a:bodyPr>
          <a:lstStyle/>
          <a:p>
            <a:r>
              <a:rPr lang="en-US" dirty="0" smtClean="0"/>
              <a:t>Advisory Board</a:t>
            </a:r>
          </a:p>
          <a:p>
            <a:pPr lvl="1"/>
            <a:r>
              <a:rPr lang="en-US" dirty="0" smtClean="0"/>
              <a:t>Tom Hoffer, </a:t>
            </a:r>
            <a:r>
              <a:rPr lang="en-US" dirty="0"/>
              <a:t>Joint Center for Education Research at </a:t>
            </a:r>
            <a:r>
              <a:rPr lang="en-US" dirty="0" smtClean="0"/>
              <a:t>NORC</a:t>
            </a:r>
          </a:p>
          <a:p>
            <a:pPr lvl="1"/>
            <a:r>
              <a:rPr lang="en-US" dirty="0" smtClean="0"/>
              <a:t>Eric Hsu, San Francisco State University</a:t>
            </a:r>
          </a:p>
          <a:p>
            <a:pPr lvl="1"/>
            <a:r>
              <a:rPr lang="en-US" dirty="0" smtClean="0"/>
              <a:t>Karen King, NCTM</a:t>
            </a:r>
          </a:p>
          <a:p>
            <a:pPr lvl="1"/>
            <a:r>
              <a:rPr lang="en-US" dirty="0" smtClean="0"/>
              <a:t>Vilma Mesa, University of Michigan</a:t>
            </a:r>
          </a:p>
          <a:p>
            <a:r>
              <a:rPr lang="en-US" dirty="0" smtClean="0"/>
              <a:t>MSU Internal Advisory Board</a:t>
            </a:r>
            <a:endParaRPr lang="en-US" dirty="0"/>
          </a:p>
          <a:p>
            <a:pPr lvl="1"/>
            <a:r>
              <a:rPr lang="en-US" dirty="0" err="1"/>
              <a:t>Dorinda</a:t>
            </a:r>
            <a:r>
              <a:rPr lang="en-US" dirty="0"/>
              <a:t> Carter Andrews </a:t>
            </a:r>
            <a:endParaRPr lang="en-US" dirty="0" smtClean="0"/>
          </a:p>
          <a:p>
            <a:pPr lvl="1"/>
            <a:r>
              <a:rPr lang="en-US" dirty="0"/>
              <a:t>Robert </a:t>
            </a:r>
            <a:r>
              <a:rPr lang="en-US" dirty="0" err="1"/>
              <a:t>Floden</a:t>
            </a:r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Glenda Lappan </a:t>
            </a:r>
            <a:endParaRPr lang="en-US" dirty="0" smtClean="0"/>
          </a:p>
          <a:p>
            <a:pPr lvl="1"/>
            <a:r>
              <a:rPr lang="en-US" dirty="0"/>
              <a:t>Jean Wald </a:t>
            </a:r>
            <a:endParaRPr lang="en-US" dirty="0" smtClean="0"/>
          </a:p>
          <a:p>
            <a:pPr lvl="1"/>
            <a:r>
              <a:rPr lang="en-US" dirty="0"/>
              <a:t>Suzanne Wilson </a:t>
            </a:r>
          </a:p>
        </p:txBody>
      </p:sp>
    </p:spTree>
    <p:extLst>
      <p:ext uri="{BB962C8B-B14F-4D97-AF65-F5344CB8AC3E}">
        <p14:creationId xmlns:p14="http://schemas.microsoft.com/office/powerpoint/2010/main" val="253293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Algebra as foundation for advanced mathematics and gatekeeper for post-secondary opportunities </a:t>
            </a:r>
          </a:p>
          <a:p>
            <a:pPr lvl="1"/>
            <a:r>
              <a:rPr lang="en-US" dirty="0" smtClean="0"/>
              <a:t>(e.g., Kilpatrick </a:t>
            </a:r>
            <a:r>
              <a:rPr lang="en-US" dirty="0"/>
              <a:t>&amp; </a:t>
            </a:r>
            <a:r>
              <a:rPr lang="en-US" dirty="0" err="1"/>
              <a:t>Izsák</a:t>
            </a:r>
            <a:r>
              <a:rPr lang="en-US" dirty="0"/>
              <a:t>, 2008; Moses &amp; Cobb, 2001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Algebra course and/or end-of course exam requirement in most states </a:t>
            </a:r>
            <a:r>
              <a:rPr lang="en-US" dirty="0"/>
              <a:t>and </a:t>
            </a:r>
            <a:r>
              <a:rPr lang="en-US" dirty="0" smtClean="0"/>
              <a:t>increasing </a:t>
            </a:r>
            <a:r>
              <a:rPr lang="en-US" dirty="0"/>
              <a:t>diversity of population of students taking algebra </a:t>
            </a:r>
            <a:endParaRPr lang="en-US" dirty="0" smtClean="0"/>
          </a:p>
          <a:p>
            <a:pPr lvl="1"/>
            <a:r>
              <a:rPr lang="en-US" dirty="0" smtClean="0"/>
              <a:t>(</a:t>
            </a:r>
            <a:r>
              <a:rPr lang="en-US" dirty="0"/>
              <a:t>e.g</a:t>
            </a:r>
            <a:r>
              <a:rPr lang="en-US" dirty="0" smtClean="0"/>
              <a:t>., </a:t>
            </a:r>
            <a:r>
              <a:rPr lang="en-US" dirty="0" err="1" smtClean="0"/>
              <a:t>Perie</a:t>
            </a:r>
            <a:r>
              <a:rPr lang="en-US" dirty="0"/>
              <a:t>, Moran &amp; </a:t>
            </a:r>
            <a:r>
              <a:rPr lang="en-US" dirty="0" err="1"/>
              <a:t>Lutkus</a:t>
            </a:r>
            <a:r>
              <a:rPr lang="en-US" dirty="0"/>
              <a:t>, </a:t>
            </a:r>
            <a:r>
              <a:rPr lang="en-US" dirty="0" smtClean="0"/>
              <a:t>2005)</a:t>
            </a:r>
          </a:p>
          <a:p>
            <a:r>
              <a:rPr lang="en-US" dirty="0" smtClean="0"/>
              <a:t>Failure rates in algebra are high </a:t>
            </a:r>
          </a:p>
          <a:p>
            <a:pPr lvl="1"/>
            <a:r>
              <a:rPr lang="en-US" dirty="0" smtClean="0"/>
              <a:t>(e.g., Loveless, 2008)</a:t>
            </a:r>
          </a:p>
          <a:p>
            <a:r>
              <a:rPr lang="en-US" dirty="0" smtClean="0"/>
              <a:t>Debates about </a:t>
            </a:r>
            <a:r>
              <a:rPr lang="en-US" i="1" dirty="0" smtClean="0"/>
              <a:t>how</a:t>
            </a:r>
            <a:r>
              <a:rPr lang="en-US" dirty="0" smtClean="0"/>
              <a:t> algebra should be taught </a:t>
            </a:r>
          </a:p>
          <a:p>
            <a:pPr lvl="1"/>
            <a:r>
              <a:rPr lang="en-US" dirty="0" smtClean="0"/>
              <a:t>(e.g., </a:t>
            </a:r>
            <a:r>
              <a:rPr lang="en-US" dirty="0" err="1" smtClean="0"/>
              <a:t>Chazan</a:t>
            </a:r>
            <a:r>
              <a:rPr lang="en-US" dirty="0" smtClean="0"/>
              <a:t>, 2008; Kieran, 2007</a:t>
            </a:r>
            <a:r>
              <a:rPr lang="en-US" dirty="0"/>
              <a:t>)</a:t>
            </a:r>
            <a:r>
              <a:rPr lang="en-US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91379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i="1" dirty="0"/>
              <a:t>Common Core State Standards for School Mathematics </a:t>
            </a:r>
            <a:r>
              <a:rPr lang="en-US" dirty="0"/>
              <a:t>(</a:t>
            </a:r>
            <a:r>
              <a:rPr lang="en-US" i="1" dirty="0"/>
              <a:t>CCSSM</a:t>
            </a:r>
            <a:r>
              <a:rPr lang="en-US" dirty="0"/>
              <a:t>) includes </a:t>
            </a:r>
            <a:r>
              <a:rPr lang="en-US" dirty="0" smtClean="0"/>
              <a:t>both old and new visions of algebra in three strands: (1) Algebra, (2) Functions, (3) Modeling</a:t>
            </a:r>
          </a:p>
          <a:p>
            <a:pPr lvl="1"/>
            <a:r>
              <a:rPr lang="en-US" dirty="0" smtClean="0"/>
              <a:t>(</a:t>
            </a:r>
            <a:r>
              <a:rPr lang="en-US" i="1" dirty="0" smtClean="0"/>
              <a:t>CCSSM</a:t>
            </a:r>
            <a:r>
              <a:rPr lang="en-US" dirty="0" smtClean="0"/>
              <a:t>, 2010)</a:t>
            </a:r>
          </a:p>
          <a:p>
            <a:r>
              <a:rPr lang="en-US" dirty="0"/>
              <a:t>R</a:t>
            </a:r>
            <a:r>
              <a:rPr lang="en-US" dirty="0" smtClean="0"/>
              <a:t>esearch </a:t>
            </a:r>
            <a:r>
              <a:rPr lang="en-US" dirty="0"/>
              <a:t>base about teaching algebra is thin, and lacks strong connection to the </a:t>
            </a:r>
            <a:r>
              <a:rPr lang="en-US" dirty="0" smtClean="0"/>
              <a:t>research </a:t>
            </a:r>
            <a:r>
              <a:rPr lang="en-US" dirty="0"/>
              <a:t>on students’ learning </a:t>
            </a:r>
            <a:r>
              <a:rPr lang="en-US" dirty="0" smtClean="0"/>
              <a:t>algebra.</a:t>
            </a:r>
          </a:p>
          <a:p>
            <a:pPr lvl="1"/>
            <a:r>
              <a:rPr lang="en-US" dirty="0" smtClean="0"/>
              <a:t>(Kieran</a:t>
            </a:r>
            <a:r>
              <a:rPr lang="en-US" dirty="0"/>
              <a:t>, </a:t>
            </a:r>
            <a:r>
              <a:rPr lang="en-US" dirty="0" smtClean="0"/>
              <a:t>2007)</a:t>
            </a:r>
          </a:p>
          <a:p>
            <a:r>
              <a:rPr lang="en-US" dirty="0" smtClean="0"/>
              <a:t>Most extant mathematics teacher education literature was written by researchers </a:t>
            </a:r>
            <a:r>
              <a:rPr lang="en-US" dirty="0"/>
              <a:t>studying aspects of </a:t>
            </a:r>
            <a:r>
              <a:rPr lang="en-US" dirty="0" smtClean="0"/>
              <a:t>programs </a:t>
            </a:r>
            <a:r>
              <a:rPr lang="en-US" dirty="0"/>
              <a:t>offered by their own institutions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(Adler et al., 2005)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4631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Rationale for the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“Both strong </a:t>
            </a:r>
            <a:r>
              <a:rPr lang="en-US" dirty="0"/>
              <a:t>content knowledge (a body of conceptual and factual knowledge) and pedagogical content knowledge (understanding of how learners acquire knowledge in a given subject) are important</a:t>
            </a:r>
            <a:r>
              <a:rPr lang="en-US" dirty="0" smtClean="0"/>
              <a:t>”</a:t>
            </a:r>
          </a:p>
          <a:p>
            <a:pPr lvl="1"/>
            <a:r>
              <a:rPr lang="en-US" dirty="0" smtClean="0"/>
              <a:t>(</a:t>
            </a:r>
            <a:r>
              <a:rPr lang="en-US" dirty="0"/>
              <a:t>NRC, </a:t>
            </a:r>
            <a:r>
              <a:rPr lang="en-US" dirty="0" smtClean="0"/>
              <a:t>2010, p. 4)</a:t>
            </a:r>
            <a:endParaRPr lang="en-US" dirty="0"/>
          </a:p>
          <a:p>
            <a:r>
              <a:rPr lang="en-US" dirty="0" smtClean="0"/>
              <a:t>“Prospective </a:t>
            </a:r>
            <a:r>
              <a:rPr lang="en-US" dirty="0"/>
              <a:t>high school teachers of mathematics should be required to complete the equivalent of an undergraduate major in mathematics, [including] a 6-hour capstone course connecting their college mathematics courses with high school mathematics</a:t>
            </a:r>
            <a:r>
              <a:rPr lang="en-US" dirty="0" smtClean="0"/>
              <a:t>.”</a:t>
            </a:r>
          </a:p>
          <a:p>
            <a:pPr lvl="1"/>
            <a:r>
              <a:rPr lang="en-US" dirty="0" smtClean="0"/>
              <a:t>(CBMS, 2001, p</a:t>
            </a:r>
            <a:r>
              <a:rPr lang="en-US" dirty="0"/>
              <a:t>. 7)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69534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583</TotalTime>
  <Words>2061</Words>
  <Application>Microsoft Office PowerPoint</Application>
  <PresentationFormat>On-screen Show (4:3)</PresentationFormat>
  <Paragraphs>284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Civic</vt:lpstr>
      <vt:lpstr>Preparing to Teach Algebra (PTA)</vt:lpstr>
      <vt:lpstr>Today’s Talk</vt:lpstr>
      <vt:lpstr>Algebra as a Research Focus</vt:lpstr>
      <vt:lpstr>PTA Journey</vt:lpstr>
      <vt:lpstr>PTA Team</vt:lpstr>
      <vt:lpstr>PTA Team</vt:lpstr>
      <vt:lpstr>Rationale for the Study</vt:lpstr>
      <vt:lpstr>Rationale for the Study</vt:lpstr>
      <vt:lpstr>Rationale for the Study</vt:lpstr>
      <vt:lpstr>Rationale</vt:lpstr>
      <vt:lpstr>Research Question</vt:lpstr>
      <vt:lpstr>Methods</vt:lpstr>
      <vt:lpstr>Timeline</vt:lpstr>
      <vt:lpstr>Timeline</vt:lpstr>
      <vt:lpstr>Timeline</vt:lpstr>
      <vt:lpstr>What have we learned so far?</vt:lpstr>
      <vt:lpstr>Connections</vt:lpstr>
      <vt:lpstr>What have we learned so far?</vt:lpstr>
      <vt:lpstr>What have we learned so far?</vt:lpstr>
      <vt:lpstr>What have we learned so far?</vt:lpstr>
      <vt:lpstr>What have we learned so far?</vt:lpstr>
      <vt:lpstr>Survey Item (Program characteristics)</vt:lpstr>
      <vt:lpstr>Survey Item (Research questions)</vt:lpstr>
      <vt:lpstr>Survey Item (CCSSM)</vt:lpstr>
      <vt:lpstr>Preliminary Findings</vt:lpstr>
      <vt:lpstr>Preliminary Findings</vt:lpstr>
      <vt:lpstr>Preliminary Findings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to Teach Algebra (PTA)</dc:title>
  <dc:creator>Jill Newton</dc:creator>
  <cp:lastModifiedBy>Jill Newton</cp:lastModifiedBy>
  <cp:revision>37</cp:revision>
  <dcterms:created xsi:type="dcterms:W3CDTF">2012-10-08T12:45:35Z</dcterms:created>
  <dcterms:modified xsi:type="dcterms:W3CDTF">2012-10-10T13:25:55Z</dcterms:modified>
</cp:coreProperties>
</file>